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3" r:id="rId3"/>
    <p:sldId id="266" r:id="rId4"/>
    <p:sldId id="271" r:id="rId5"/>
    <p:sldId id="264" r:id="rId6"/>
    <p:sldId id="265" r:id="rId7"/>
    <p:sldId id="257" r:id="rId8"/>
    <p:sldId id="272" r:id="rId9"/>
    <p:sldId id="261" r:id="rId10"/>
    <p:sldId id="273" r:id="rId11"/>
    <p:sldId id="262" r:id="rId12"/>
    <p:sldId id="267" r:id="rId13"/>
    <p:sldId id="268" r:id="rId14"/>
    <p:sldId id="270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-57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1CD9C-8C2E-45D6-970F-F6815EBC9848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B315C-1159-4494-BB51-A9C829BFBF1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276041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0BAF53A-CDFD-4650-AFBC-77AEA7A5C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D9A7A0D7-C1F0-479B-B7CA-13EEA7E1C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8B70133-EE32-4FC0-9349-336455C2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1138B9D-7D8C-4565-83CE-7376F72B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C49C44B-8C6B-47B2-9FE4-31981B92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0423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C82D8A-CBD9-4ADF-B8C1-77631813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B4002DFF-34E7-4D18-81F9-1E782F39D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78E4AB7-B1A6-4364-8521-D8D7E6B93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1F20C31-D143-433A-B408-F3A14352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F5EBE4E-CC20-4E18-BFC7-34F294DE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3480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C0149E1B-969F-4558-ADC8-CA506C16C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F3DF3538-D746-4F57-8DE1-82A922F64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B4557CB-317D-47F1-ABC2-7D6116C02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414BEF9-CB70-480E-82D7-7994E9DB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EE2197A-FAF6-462B-BD5D-4F478ED4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7364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BF2A882-AD59-4A86-9493-6A4D727C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BE9F857-8DE4-470E-8BBB-6C8C51BDF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0CE3147-ACE0-4CCC-AF86-80295793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7F8BB9E-7084-443A-9A50-97BB1837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37EAB22-CD21-4CD7-86E6-B8464332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189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7548E3-0E6E-4D98-BB77-D1FE10AF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655DB90-5192-4AE2-AD95-29CB4BF3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F85E076-9F6E-49B7-B23E-3A75E893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3401922-093A-4D50-A20B-9C721D7B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648D833-B9EF-4447-9B82-3B874A4B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9343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05CA519-C0D5-4E77-8B80-6EF418D6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CBDE856-21B5-4423-AF4F-D73725298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0A67EB94-5D8E-4B0A-B016-EA5D1B3EF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470DE189-CF5F-480A-AD93-38AE9A8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B1A994F-C423-41DE-A7D2-A0650F77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B25F42C-B31C-42B2-92D5-94B7E9D0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3237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3981252-D8F7-409A-88D4-832F6852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7D32A6CC-3243-495E-8610-8A410AD7F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82EC5972-EAFA-44F5-9B4C-6133446D6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C7643B5C-C0D4-4704-804A-64349F49F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FC3C9CC5-9D88-457F-A686-6EC27C81C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C647DA53-70E8-4B32-87E2-696CAE87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AB8B3CE1-D6A1-487D-A7CE-F9F84B0A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4C12A396-5FA3-4966-9C22-1EF6A4C2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1661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2D073D-C705-4872-AD7E-AB9D504B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E2A9CA1B-331D-4E3E-93EA-3FD0142E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53EE781F-CF9B-49E9-B2E8-1A208C58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4BF09F73-54FE-488A-95EF-88374787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6581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1BF865FF-649D-4269-B811-27A63A8A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C429B848-5A60-4E15-A3D8-F06F989D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BE720F38-50A3-4BBF-9FF9-DF7A1B9A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070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23A1DB3-670B-4420-B9CD-AB5D3718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A915CE5-A99B-4696-8A27-3E797959D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C6DB9D12-0A7B-4003-8E9B-CB30E8C99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9EBA70D4-3636-46C6-A2B8-46E2892D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C59187C-93B1-48E8-B97F-7FD747C5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73D4A85-29B2-4C19-B0E6-85D10FDE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0841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597DA1-1498-42F5-8E54-0A8C7B20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1AB43771-13C9-4990-90F3-2A396C2D5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780EB89-602C-4F97-B4EF-F6D67E6AB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2C0F76A-CB2E-4425-9FCE-4BCD30C8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172E939C-1798-4EA3-9B16-23E0C3B8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D758CBA6-2C7D-4775-996C-28C6BA53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194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95003F00-5F54-49B2-ABDC-EBB99E95D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0804B762-2ED5-4F79-8E45-7DA3261FC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5766615-A03C-4CA6-B0C0-5A2A50B8C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7FB4-7713-4B10-BC0D-CD89142D75C7}" type="datetimeFigureOut">
              <a:rPr lang="pl-PL" smtClean="0"/>
              <a:pPr/>
              <a:t>2023-03-07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47831EA-FCB0-44E9-B3EC-B4A46332F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71710B4-F561-4DE4-9AAD-A0CD01418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307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Nowe przepisy o kontroli trzeźwości pracowników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Dr Anna Reda-Ciszewska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3E7B5569-CE93-47AA-A2BD-09417BAA4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xmlns="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465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Usprawiedliwiona nieobecność w pracy art. 22</a:t>
            </a:r>
            <a:r>
              <a:rPr lang="pl-PL" b="1" baseline="30000" dirty="0" smtClean="0"/>
              <a:t>1d </a:t>
            </a:r>
            <a:r>
              <a:rPr lang="pl-PL" b="1" dirty="0" smtClean="0"/>
              <a:t>§ </a:t>
            </a:r>
            <a:r>
              <a:rPr lang="pl-PL" b="1" dirty="0" smtClean="0"/>
              <a:t>8 i art. 22</a:t>
            </a:r>
            <a:r>
              <a:rPr lang="pl-PL" b="1" baseline="30000" dirty="0" smtClean="0"/>
              <a:t>1f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 smtClean="0"/>
          </a:p>
          <a:p>
            <a:pPr algn="just"/>
            <a:r>
              <a:rPr lang="pl-PL" dirty="0" smtClean="0"/>
              <a:t>W przypadku, </a:t>
            </a:r>
            <a:r>
              <a:rPr lang="pl-PL" dirty="0" smtClean="0"/>
              <a:t>gdy wynik badania </a:t>
            </a:r>
            <a:r>
              <a:rPr lang="pl-PL" b="1" dirty="0" smtClean="0"/>
              <a:t>nie wskazuje </a:t>
            </a:r>
            <a:r>
              <a:rPr lang="pl-PL" dirty="0" smtClean="0"/>
              <a:t>na stan po użyciu alkoholu albo stan nietrzeźwości pracownika, okres niedopuszczenia pracownika do pracy jest okresem usprawiedliwionej nieobecności w pracy, za który pracownik zachowuje prawo do wynagrodzenia.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Badanie przez organ porządku publicznego art. 22</a:t>
            </a:r>
            <a:r>
              <a:rPr lang="pl-PL" b="1" baseline="30000" dirty="0" smtClean="0"/>
              <a:t>1d</a:t>
            </a:r>
            <a:r>
              <a:rPr lang="pl-PL" b="1" dirty="0" smtClean="0"/>
              <a:t> </a:t>
            </a:r>
            <a:r>
              <a:rPr lang="pl-PL" b="1" dirty="0" smtClean="0"/>
              <a:t>§ </a:t>
            </a:r>
            <a:r>
              <a:rPr lang="pl-PL" b="1" dirty="0" smtClean="0"/>
              <a:t>3 i 4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just"/>
            <a:r>
              <a:rPr lang="pl-PL" dirty="0" smtClean="0"/>
              <a:t>Na </a:t>
            </a:r>
            <a:r>
              <a:rPr lang="pl-PL" dirty="0" smtClean="0"/>
              <a:t>żądanie </a:t>
            </a:r>
            <a:r>
              <a:rPr lang="pl-PL" b="1" dirty="0" smtClean="0"/>
              <a:t>pracodawcy lub pracownika </a:t>
            </a:r>
            <a:r>
              <a:rPr lang="pl-PL" dirty="0" smtClean="0"/>
              <a:t>niedopuszczonego do pracy badanie stanu trzeźwości pracownika przeprowadza uprawniony organ powołany do ochrony porządku publicznego. </a:t>
            </a:r>
            <a:endParaRPr lang="pl-PL" dirty="0" smtClean="0"/>
          </a:p>
          <a:p>
            <a:pPr algn="just"/>
            <a:r>
              <a:rPr lang="pl-PL" dirty="0" smtClean="0"/>
              <a:t>Organ przeprowadza </a:t>
            </a:r>
            <a:r>
              <a:rPr lang="pl-PL" dirty="0" smtClean="0"/>
              <a:t>badanie stanu trzeźwości pracownika przy użyciu metod niewymagających badania laboratoryjnego.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Organ zleca badanie krwi przeprowadzenie badania, jeżeli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 smtClean="0"/>
              <a:t>1) nie ma możliwości przeprowadzenia badania </a:t>
            </a:r>
            <a:r>
              <a:rPr lang="pl-PL" dirty="0" smtClean="0"/>
              <a:t>metodą </a:t>
            </a:r>
            <a:r>
              <a:rPr lang="pl-PL" dirty="0" err="1" smtClean="0"/>
              <a:t>nielaboratoryjną</a:t>
            </a:r>
            <a:r>
              <a:rPr lang="pl-PL" dirty="0" smtClean="0"/>
              <a:t> </a:t>
            </a:r>
          </a:p>
          <a:p>
            <a:pPr algn="just">
              <a:buNone/>
            </a:pPr>
            <a:r>
              <a:rPr lang="pl-PL" dirty="0" smtClean="0"/>
              <a:t>2</a:t>
            </a:r>
            <a:r>
              <a:rPr lang="pl-PL" dirty="0" smtClean="0"/>
              <a:t>) pracownik niedopuszczony do pracy odmawia poddania się badaniu </a:t>
            </a:r>
            <a:r>
              <a:rPr lang="pl-PL" dirty="0" smtClean="0"/>
              <a:t>metodą </a:t>
            </a:r>
            <a:r>
              <a:rPr lang="pl-PL" dirty="0" err="1" smtClean="0"/>
              <a:t>nielabratoryjną</a:t>
            </a:r>
            <a:r>
              <a:rPr lang="pl-PL" dirty="0" smtClean="0"/>
              <a:t> </a:t>
            </a:r>
          </a:p>
          <a:p>
            <a:pPr algn="just">
              <a:buNone/>
            </a:pPr>
            <a:r>
              <a:rPr lang="pl-PL" dirty="0" smtClean="0"/>
              <a:t>3</a:t>
            </a:r>
            <a:r>
              <a:rPr lang="pl-PL" dirty="0" smtClean="0"/>
              <a:t>) pracownik niedopuszczony do pracy żąda przeprowadzenia badania krwi pomimo przeprowadzenia badania metodą, </a:t>
            </a:r>
            <a:r>
              <a:rPr lang="pl-PL" dirty="0" err="1" smtClean="0"/>
              <a:t>nielaboratoryjną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4</a:t>
            </a:r>
            <a:r>
              <a:rPr lang="pl-PL" dirty="0" smtClean="0"/>
              <a:t>) stan pracownika niedopuszczonego do pracy uniemożliwia przeprowadzenie badania metodą, </a:t>
            </a:r>
            <a:r>
              <a:rPr lang="pl-PL" dirty="0" err="1" smtClean="0"/>
              <a:t>nielaboratoryjną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5</a:t>
            </a:r>
            <a:r>
              <a:rPr lang="pl-PL" dirty="0" smtClean="0"/>
              <a:t>) nie ma możliwości wskazania stężenia alkoholu z powodu przekroczenia zakresu pomiarowego urządzenia wykorzystywanego do pomiaru.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Badanie krwi (22</a:t>
            </a:r>
            <a:r>
              <a:rPr lang="pl-PL" b="1" baseline="30000" dirty="0" smtClean="0"/>
              <a:t>1d</a:t>
            </a:r>
            <a:r>
              <a:rPr lang="pl-PL" b="1" dirty="0" smtClean="0"/>
              <a:t> §7 </a:t>
            </a:r>
            <a:r>
              <a:rPr lang="pl-PL" b="1" dirty="0" err="1" smtClean="0"/>
              <a:t>k.p</a:t>
            </a:r>
            <a:r>
              <a:rPr lang="pl-PL" b="1" dirty="0" smtClean="0"/>
              <a:t>.) lub moczu (22</a:t>
            </a:r>
            <a:r>
              <a:rPr lang="pl-PL" b="1" baseline="30000" dirty="0" smtClean="0"/>
              <a:t>1e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just"/>
            <a:r>
              <a:rPr lang="pl-PL" dirty="0" smtClean="0"/>
              <a:t>Badanie trzeźwości przez organ porządku publicznego przeprowadza </a:t>
            </a:r>
            <a:r>
              <a:rPr lang="pl-PL" dirty="0" smtClean="0"/>
              <a:t>się z poszanowaniem </a:t>
            </a:r>
            <a:r>
              <a:rPr lang="pl-PL" b="1" dirty="0" smtClean="0"/>
              <a:t>godności</a:t>
            </a:r>
            <a:r>
              <a:rPr lang="pl-PL" dirty="0" smtClean="0"/>
              <a:t> i </a:t>
            </a:r>
            <a:r>
              <a:rPr lang="pl-PL" b="1" dirty="0" smtClean="0"/>
              <a:t>intymności</a:t>
            </a:r>
            <a:r>
              <a:rPr lang="pl-PL" dirty="0" smtClean="0"/>
              <a:t> pracownika. </a:t>
            </a:r>
          </a:p>
          <a:p>
            <a:pPr algn="just"/>
            <a:r>
              <a:rPr lang="pl-PL" dirty="0" smtClean="0"/>
              <a:t>Zabiegu </a:t>
            </a:r>
            <a:r>
              <a:rPr lang="pl-PL" dirty="0" smtClean="0"/>
              <a:t>pobrania </a:t>
            </a:r>
            <a:r>
              <a:rPr lang="pl-PL" b="1" dirty="0" smtClean="0"/>
              <a:t>krwi</a:t>
            </a:r>
            <a:r>
              <a:rPr lang="pl-PL" dirty="0" smtClean="0"/>
              <a:t> dokonuje osoba posiadająca odpowiednie kwalifikacje </a:t>
            </a:r>
            <a:r>
              <a:rPr lang="pl-PL" dirty="0" smtClean="0"/>
              <a:t>zawodowe.</a:t>
            </a:r>
          </a:p>
          <a:p>
            <a:pPr algn="just"/>
            <a:r>
              <a:rPr lang="pl-PL" dirty="0" smtClean="0"/>
              <a:t>Czynności związane z pobraniem </a:t>
            </a:r>
            <a:r>
              <a:rPr lang="pl-PL" b="1" dirty="0" smtClean="0"/>
              <a:t>moczu</a:t>
            </a:r>
            <a:r>
              <a:rPr lang="pl-PL" dirty="0" smtClean="0"/>
              <a:t> do </a:t>
            </a:r>
            <a:r>
              <a:rPr lang="pl-PL" dirty="0" smtClean="0"/>
              <a:t>badania odbywają </a:t>
            </a:r>
            <a:r>
              <a:rPr lang="pl-PL" dirty="0" smtClean="0"/>
              <a:t>się w obecności osoby posiadającej odpowiednie kwalifikacje zawodowe do przeprowadzania badania moczu, tej samej płci co pracownik, od którego pobiera się mocz.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b="1" dirty="0" smtClean="0"/>
              <a:t>Informacja o wyniku badania przeprowadzonego przez organ porządku publicznego art. 22</a:t>
            </a:r>
            <a:r>
              <a:rPr lang="pl-PL" b="1" baseline="30000" dirty="0" smtClean="0"/>
              <a:t>1d</a:t>
            </a:r>
            <a:r>
              <a:rPr lang="pl-PL" b="1" dirty="0" smtClean="0"/>
              <a:t> § 10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 lub art. 22</a:t>
            </a:r>
            <a:r>
              <a:rPr lang="pl-PL" b="1" baseline="30000" dirty="0" smtClean="0"/>
              <a:t>1f</a:t>
            </a:r>
            <a:r>
              <a:rPr lang="pl-PL" b="1" dirty="0" smtClean="0"/>
              <a:t> </a:t>
            </a:r>
            <a:r>
              <a:rPr lang="pl-PL" b="1" dirty="0" smtClean="0"/>
              <a:t>§ </a:t>
            </a:r>
            <a:r>
              <a:rPr lang="pl-PL" b="1" dirty="0" smtClean="0"/>
              <a:t>2-5 </a:t>
            </a:r>
            <a:r>
              <a:rPr lang="pl-PL" b="1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Organ </a:t>
            </a:r>
            <a:r>
              <a:rPr lang="pl-PL" dirty="0" smtClean="0"/>
              <a:t>przeprowadzający </a:t>
            </a:r>
            <a:r>
              <a:rPr lang="pl-PL" dirty="0" smtClean="0"/>
              <a:t>badanie </a:t>
            </a:r>
            <a:r>
              <a:rPr lang="pl-PL" b="1" dirty="0" smtClean="0"/>
              <a:t>przekazuje</a:t>
            </a:r>
            <a:r>
              <a:rPr lang="pl-PL" dirty="0" smtClean="0"/>
              <a:t> </a:t>
            </a:r>
            <a:r>
              <a:rPr lang="pl-PL" dirty="0" smtClean="0"/>
              <a:t>pracodawcy i pracownikowi niedopuszczonemu do pracy </a:t>
            </a:r>
            <a:r>
              <a:rPr lang="pl-PL" b="1" dirty="0" smtClean="0"/>
              <a:t>informację</a:t>
            </a:r>
            <a:r>
              <a:rPr lang="pl-PL" dirty="0" smtClean="0"/>
              <a:t> w formie pisemnej, obejmującą imię i nazwisko osoby badanej oraz jej numer PESEL, a w przypadku jego braku – serię i numer dokumentu potwierdzającego tożsamość, datę, godzinę oraz minutę przeprowadzonego badania, a także jego wynik. </a:t>
            </a:r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 smtClean="0"/>
              <a:t>przypadku przeprowadzenia kilku pomiarów organ przeprowadzający badanie przekazuje informację o czasie przeprowadzenia pomiarów i wyniku każdego z nich.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b="1" dirty="0" smtClean="0"/>
              <a:t>Kontrola stanu trzeźwości w przypadku pracowników nieobjętych kontrolą prewencyjną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Wobec pracownika, który nie jest zatrudniony w grupie wskazanej w aktach wewnątrzzakładowych (</a:t>
            </a:r>
            <a:r>
              <a:rPr lang="pl-PL" dirty="0" err="1" smtClean="0"/>
              <a:t>uzp</a:t>
            </a:r>
            <a:r>
              <a:rPr lang="pl-PL" dirty="0" smtClean="0"/>
              <a:t>, </a:t>
            </a:r>
            <a:r>
              <a:rPr lang="pl-PL" dirty="0" err="1" smtClean="0"/>
              <a:t>rp</a:t>
            </a:r>
            <a:r>
              <a:rPr lang="pl-PL" dirty="0" smtClean="0"/>
              <a:t>, obwieszczenie) pracodawca nie może samodzielnie przeprowadzić kontroli trzeźwości.</a:t>
            </a:r>
            <a:endParaRPr lang="pl-PL" dirty="0" smtClean="0"/>
          </a:p>
          <a:p>
            <a:pPr algn="just"/>
            <a:r>
              <a:rPr lang="pl-PL" dirty="0" smtClean="0"/>
              <a:t> </a:t>
            </a:r>
            <a:r>
              <a:rPr lang="pl-PL" dirty="0" smtClean="0"/>
              <a:t>Jeżeli pracodawca uzna, że zachodzi </a:t>
            </a:r>
            <a:r>
              <a:rPr lang="pl-PL" b="1" dirty="0" smtClean="0"/>
              <a:t>uzasadnione podejrzenie</a:t>
            </a:r>
            <a:r>
              <a:rPr lang="pl-PL" dirty="0" smtClean="0"/>
              <a:t>, że pracownik stawił się do pracy w stanie po użyciu alkoholu lub w stanie nietrzeźwości, w stanie po zażyciu środka działającego podobnie … albo spożywał alkohol/środek… w czasie pracy pracodawca ma obowiązek niedopuszczenie pracownika do pracy albo zabronić kontynuowania pracy.</a:t>
            </a:r>
          </a:p>
          <a:p>
            <a:pPr algn="just"/>
            <a:r>
              <a:rPr lang="pl-PL" dirty="0" smtClean="0"/>
              <a:t>W takim przypadku kontrolę może przeprowadzić tylko organ porządku publicznego (policja na żądanie pracodawcy albo pracownika).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Przetwarzanie informacji o przeprowadzonej kontroli (art. 22</a:t>
            </a:r>
            <a:r>
              <a:rPr lang="pl-PL" b="1" baseline="30000" dirty="0" smtClean="0"/>
              <a:t>1c</a:t>
            </a:r>
            <a:r>
              <a:rPr lang="pl-PL" b="1" dirty="0" smtClean="0"/>
              <a:t> § 6 i 7 i art. 22</a:t>
            </a:r>
            <a:r>
              <a:rPr lang="pl-PL" b="1" baseline="30000" dirty="0" smtClean="0"/>
              <a:t>1e </a:t>
            </a:r>
            <a:r>
              <a:rPr lang="pl-PL" b="1" dirty="0" smtClean="0"/>
              <a:t>§ 2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§ 6. Pracodawca przetwarza informacje o dacie, godzinie i minucie </a:t>
            </a:r>
            <a:r>
              <a:rPr lang="pl-PL" dirty="0" smtClean="0"/>
              <a:t>badania, </a:t>
            </a:r>
            <a:r>
              <a:rPr lang="pl-PL" dirty="0" smtClean="0"/>
              <a:t>oraz jego wyniku wskazującym na stan po użyciu alkoholu albo stan nietrzeźwości wyłącznie w przypadku, gdy jest to niezbędne do zapewnienia ochrony </a:t>
            </a:r>
            <a:r>
              <a:rPr lang="pl-PL" dirty="0" smtClean="0"/>
              <a:t>życia, zdrowia, mienia…, </a:t>
            </a:r>
            <a:r>
              <a:rPr lang="pl-PL" dirty="0" smtClean="0"/>
              <a:t>i przechowuje te informacje w aktach osobowych pracownika przez okres nieprzekraczający </a:t>
            </a:r>
            <a:r>
              <a:rPr lang="pl-PL" b="1" dirty="0" smtClean="0"/>
              <a:t>roku</a:t>
            </a:r>
            <a:r>
              <a:rPr lang="pl-PL" dirty="0" smtClean="0"/>
              <a:t> od dnia ich zebrania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§ 7. W przypadku zastosowania kary upomnienia, kary nagany lub kary pieniężnej pracodawca przechowuje informacje, o których mowa w § 6, w aktach osobowych pracownika do czasu uznania kary za niebyłą zgodnie z art. 113.</a:t>
            </a:r>
            <a:endParaRPr lang="pl-PL" dirty="0" smtClean="0"/>
          </a:p>
          <a:p>
            <a:pPr algn="just"/>
            <a:r>
              <a:rPr lang="pl-PL" dirty="0" smtClean="0"/>
              <a:t>§ 2. Przepisy art. 22</a:t>
            </a:r>
            <a:r>
              <a:rPr lang="pl-PL" baseline="30000" dirty="0" smtClean="0"/>
              <a:t>1c</a:t>
            </a:r>
            <a:r>
              <a:rPr lang="pl-PL" dirty="0" smtClean="0"/>
              <a:t> § 2–12 stosuje się odpowiednio.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Kontrola trzeźwości </a:t>
            </a:r>
            <a:r>
              <a:rPr lang="pl-PL" b="1" dirty="0" smtClean="0"/>
              <a:t>osób niebędących pracownikami </a:t>
            </a:r>
            <a:r>
              <a:rPr lang="pl-PL" b="1" dirty="0" smtClean="0"/>
              <a:t>(art</a:t>
            </a:r>
            <a:r>
              <a:rPr lang="pl-PL" b="1" dirty="0" smtClean="0"/>
              <a:t>. 22</a:t>
            </a:r>
            <a:r>
              <a:rPr lang="pl-PL" b="1" baseline="30000" dirty="0" smtClean="0"/>
              <a:t>1h</a:t>
            </a:r>
            <a:r>
              <a:rPr lang="pl-PL" b="1" dirty="0" smtClean="0"/>
              <a:t> 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 smtClean="0"/>
          </a:p>
          <a:p>
            <a:pPr algn="just"/>
            <a:r>
              <a:rPr lang="pl-PL" dirty="0" smtClean="0"/>
              <a:t>Przepisy </a:t>
            </a:r>
            <a:r>
              <a:rPr lang="pl-PL" dirty="0" smtClean="0"/>
              <a:t>art. 22</a:t>
            </a:r>
            <a:r>
              <a:rPr lang="pl-PL" baseline="30000" dirty="0" smtClean="0"/>
              <a:t>1c</a:t>
            </a:r>
            <a:r>
              <a:rPr lang="pl-PL" dirty="0" smtClean="0"/>
              <a:t>–22</a:t>
            </a:r>
            <a:r>
              <a:rPr lang="pl-PL" baseline="30000" dirty="0" smtClean="0"/>
              <a:t>1f</a:t>
            </a:r>
            <a:r>
              <a:rPr lang="pl-PL" dirty="0" smtClean="0"/>
              <a:t> oraz przepisy wydane na podstawie art. 22</a:t>
            </a:r>
            <a:r>
              <a:rPr lang="pl-PL" baseline="30000" dirty="0" smtClean="0"/>
              <a:t>1g</a:t>
            </a:r>
            <a:r>
              <a:rPr lang="pl-PL" dirty="0" smtClean="0"/>
              <a:t> stosuje się odpowiednio do pracodawców organizujących pracę wykonywaną przez </a:t>
            </a:r>
            <a:r>
              <a:rPr lang="pl-PL" b="1" dirty="0" smtClean="0"/>
              <a:t>osoby fizyczne na innej podstawie </a:t>
            </a:r>
            <a:r>
              <a:rPr lang="pl-PL" dirty="0" smtClean="0"/>
              <a:t>niż stosunek pracy oraz osoby fizyczne prowadzące na własny rachunek działalność gospodarczą, a także do osób fizycznych wykonujących pracę na innej podstawie niż stosunek pracy oraz osób fizycznych prowadzących na własny rachunek działalność gospodarczą, których praca jest organizowana przez tych pracodawców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Tryby kontroli trzeźwości w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l-PL" dirty="0" smtClean="0"/>
              <a:t>w wyniku przeprowadzenia </a:t>
            </a:r>
            <a:r>
              <a:rPr lang="pl-PL" b="1" dirty="0" smtClean="0"/>
              <a:t>prewencyjnej</a:t>
            </a:r>
            <a:r>
              <a:rPr lang="pl-PL" dirty="0" smtClean="0"/>
              <a:t> kontroli trzeźwości lub kontroli pracowników na obecność w ich organizmach środków działających podobnie do alkoholu i uzyskania wyniku wskazującego na znajdowanie się przez pracownika w stanie po użyciu alkoholu albo w stanie nietrzeźwości lub w stanie po użyciu środka działającego podobnie do alkoholu; </a:t>
            </a:r>
          </a:p>
          <a:p>
            <a:pPr lvl="0" algn="just"/>
            <a:r>
              <a:rPr lang="pl-PL" dirty="0" smtClean="0"/>
              <a:t>na podstawie </a:t>
            </a:r>
            <a:r>
              <a:rPr lang="pl-PL" b="1" dirty="0" smtClean="0"/>
              <a:t>uzasadnionego podejrzenia pracodawcy </a:t>
            </a:r>
            <a:r>
              <a:rPr lang="pl-PL" dirty="0" smtClean="0"/>
              <a:t>– w odniesieniu do pracowników nieobjętych kontrolą trzeźwości lub kontrolą na obecność środków działających podobnie do alkoholu (zarówno w przypadku, gdy pracodawca w ogóle nie wprowadził takich kontroli, jak i w odniesieniu do części pracowników, którzy nie spełniają ustawowych przesłanek objęcia kontrolą).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Przesłanki prewencyjnej kontroli trzeźwości art. 22</a:t>
            </a:r>
            <a:r>
              <a:rPr lang="pl-PL" b="1" baseline="30000" dirty="0" smtClean="0"/>
              <a:t>1c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 smtClean="0"/>
          </a:p>
          <a:p>
            <a:pPr algn="just"/>
            <a:r>
              <a:rPr lang="pl-PL" dirty="0" smtClean="0"/>
              <a:t>Jeżeli </a:t>
            </a:r>
            <a:r>
              <a:rPr lang="pl-PL" dirty="0" smtClean="0"/>
              <a:t>jest to niezbędne do zapewnienia </a:t>
            </a:r>
            <a:r>
              <a:rPr lang="pl-PL" b="1" dirty="0" smtClean="0"/>
              <a:t>ochrony życia i zdrowia pracowników </a:t>
            </a:r>
            <a:r>
              <a:rPr lang="pl-PL" dirty="0" smtClean="0"/>
              <a:t>lub innych osób lub ochrony mienia, pracodawca może wprowadzić kontrolę trzeźwości pracowników. </a:t>
            </a:r>
            <a:endParaRPr lang="pl-PL" dirty="0" smtClean="0"/>
          </a:p>
          <a:p>
            <a:pPr algn="just"/>
            <a:r>
              <a:rPr lang="pl-PL" dirty="0" smtClean="0"/>
              <a:t>Z </a:t>
            </a:r>
            <a:r>
              <a:rPr lang="pl-PL" dirty="0" err="1" smtClean="0"/>
              <a:t>k.p</a:t>
            </a:r>
            <a:r>
              <a:rPr lang="pl-PL" dirty="0" smtClean="0"/>
              <a:t>. nie wynika jednak obowiązek przeprowadzania przez pracodawcę kontroli trzeźwości pracowników!</a:t>
            </a:r>
          </a:p>
          <a:p>
            <a:pPr algn="just"/>
            <a:endParaRPr lang="pl-P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Sposób przeprowadzania kontroli trzeźwości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Art. 22</a:t>
            </a:r>
            <a:r>
              <a:rPr lang="pl-PL" baseline="30000" dirty="0" smtClean="0"/>
              <a:t>1c</a:t>
            </a:r>
            <a:r>
              <a:rPr lang="pl-PL" dirty="0" smtClean="0"/>
              <a:t> § </a:t>
            </a:r>
            <a:r>
              <a:rPr lang="pl-PL" dirty="0" smtClean="0"/>
              <a:t>4. Kontrola trzeźwości obejmuje badanie przy użyciu metod </a:t>
            </a:r>
            <a:r>
              <a:rPr lang="pl-PL" b="1" dirty="0" smtClean="0"/>
              <a:t>niewymagających badania laboratoryjnego </a:t>
            </a:r>
            <a:r>
              <a:rPr lang="pl-PL" dirty="0" smtClean="0"/>
              <a:t>za pomocą urządzenia posiadającego ważny dokument potwierdzający jego kalibrację lub wzorcowanie</a:t>
            </a:r>
            <a:r>
              <a:rPr lang="pl-PL" dirty="0" smtClean="0"/>
              <a:t>.</a:t>
            </a:r>
          </a:p>
          <a:p>
            <a:r>
              <a:rPr lang="pl-PL" dirty="0" smtClean="0"/>
              <a:t>Art. </a:t>
            </a:r>
            <a:r>
              <a:rPr lang="pl-PL" dirty="0" smtClean="0"/>
              <a:t>22</a:t>
            </a:r>
            <a:r>
              <a:rPr lang="pl-PL" baseline="30000" dirty="0" smtClean="0"/>
              <a:t>1e</a:t>
            </a:r>
            <a:r>
              <a:rPr lang="pl-PL" dirty="0" smtClean="0"/>
              <a:t> § </a:t>
            </a:r>
            <a:r>
              <a:rPr lang="pl-PL" dirty="0" smtClean="0"/>
              <a:t>2 w przypadku kontroli na obecność </a:t>
            </a:r>
            <a:r>
              <a:rPr lang="pl-PL" b="1" dirty="0" smtClean="0"/>
              <a:t>innych środków </a:t>
            </a:r>
            <a:r>
              <a:rPr lang="pl-PL" dirty="0" smtClean="0"/>
              <a:t>przepisy </a:t>
            </a:r>
            <a:r>
              <a:rPr lang="pl-PL" dirty="0" smtClean="0"/>
              <a:t>art. 22</a:t>
            </a:r>
            <a:r>
              <a:rPr lang="pl-PL" baseline="30000" dirty="0" smtClean="0"/>
              <a:t>1c</a:t>
            </a:r>
            <a:r>
              <a:rPr lang="pl-PL" dirty="0" smtClean="0"/>
              <a:t> § 2–12 stosuje się </a:t>
            </a:r>
            <a:r>
              <a:rPr lang="pl-PL" dirty="0" smtClean="0"/>
              <a:t>odpowiednio.</a:t>
            </a:r>
            <a:endParaRPr lang="pl-PL" dirty="0" smtClean="0"/>
          </a:p>
          <a:p>
            <a:pPr algn="just"/>
            <a:r>
              <a:rPr lang="pl-PL" dirty="0" smtClean="0"/>
              <a:t>Kontrola trzeźwości nie może naruszać </a:t>
            </a:r>
            <a:r>
              <a:rPr lang="pl-PL" b="1" dirty="0" smtClean="0"/>
              <a:t>godności</a:t>
            </a:r>
            <a:r>
              <a:rPr lang="pl-PL" dirty="0" smtClean="0"/>
              <a:t> oraz </a:t>
            </a:r>
            <a:r>
              <a:rPr lang="pl-PL" b="1" dirty="0" smtClean="0"/>
              <a:t>innych dóbr osobistych</a:t>
            </a:r>
            <a:r>
              <a:rPr lang="pl-PL" dirty="0" smtClean="0"/>
              <a:t> pracownika.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Wprowadzanie kontroli trzeźwości u pracodawcy art. 22</a:t>
            </a:r>
            <a:r>
              <a:rPr lang="pl-PL" b="1" baseline="30000" dirty="0" smtClean="0"/>
              <a:t>1c</a:t>
            </a:r>
            <a:r>
              <a:rPr lang="pl-PL" b="1" dirty="0" smtClean="0"/>
              <a:t> § 10-11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b="1" dirty="0" smtClean="0"/>
              <a:t>w </a:t>
            </a:r>
            <a:r>
              <a:rPr lang="pl-PL" b="1" dirty="0" smtClean="0"/>
              <a:t>układzie zbiorowym </a:t>
            </a:r>
            <a:r>
              <a:rPr lang="pl-PL" b="1" dirty="0" smtClean="0"/>
              <a:t>pracy</a:t>
            </a:r>
          </a:p>
          <a:p>
            <a:pPr algn="just"/>
            <a:r>
              <a:rPr lang="pl-PL" b="1" dirty="0" smtClean="0"/>
              <a:t> </a:t>
            </a:r>
            <a:r>
              <a:rPr lang="pl-PL" b="1" dirty="0" smtClean="0"/>
              <a:t>w regulaminie pracy </a:t>
            </a:r>
            <a:endParaRPr lang="pl-PL" b="1" dirty="0" smtClean="0"/>
          </a:p>
          <a:p>
            <a:pPr algn="just"/>
            <a:r>
              <a:rPr lang="pl-PL" b="1" dirty="0" smtClean="0"/>
              <a:t> </a:t>
            </a:r>
            <a:r>
              <a:rPr lang="pl-PL" b="1" dirty="0" smtClean="0"/>
              <a:t>albo </a:t>
            </a:r>
            <a:r>
              <a:rPr lang="pl-PL" b="1" dirty="0" smtClean="0"/>
              <a:t>w obwieszczeniu</a:t>
            </a:r>
            <a:r>
              <a:rPr lang="pl-PL" dirty="0" smtClean="0"/>
              <a:t>, jeżeli pracodawca nie jest objęty układem zbiorowym pracy lub nie jest obowiązany do ustalenia regulaminu pracy. </a:t>
            </a:r>
            <a:endParaRPr lang="pl-PL" dirty="0" smtClean="0"/>
          </a:p>
          <a:p>
            <a:pPr algn="just"/>
            <a:r>
              <a:rPr lang="pl-PL" dirty="0" smtClean="0"/>
              <a:t>O </a:t>
            </a:r>
            <a:r>
              <a:rPr lang="pl-PL" dirty="0" smtClean="0"/>
              <a:t>wprowadzeniu kontroli </a:t>
            </a:r>
            <a:r>
              <a:rPr lang="pl-PL" dirty="0" smtClean="0"/>
              <a:t>trzeźwości pracodawca </a:t>
            </a:r>
            <a:r>
              <a:rPr lang="pl-PL" dirty="0" smtClean="0"/>
              <a:t>informuje pracowników w sposób przyjęty u danego pracodawcy nie później niż 2 tygodnie przed rozpoczęciem jej przeprowadzania.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W tych aktach wprowadza się: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postanowienie o wprowadzeniu </a:t>
            </a:r>
            <a:r>
              <a:rPr lang="pl-PL" dirty="0" smtClean="0"/>
              <a:t>kontroli trzeźwości</a:t>
            </a:r>
            <a:r>
              <a:rPr lang="pl-PL" dirty="0" smtClean="0"/>
              <a:t>, z którego wynika </a:t>
            </a:r>
            <a:r>
              <a:rPr lang="pl-PL" b="1" dirty="0" smtClean="0"/>
              <a:t>prawo pracodawcy </a:t>
            </a:r>
            <a:r>
              <a:rPr lang="pl-PL" dirty="0" smtClean="0"/>
              <a:t>do samodzielnego przeprowadzania kontroli</a:t>
            </a:r>
          </a:p>
          <a:p>
            <a:r>
              <a:rPr lang="pl-PL" b="1" dirty="0" smtClean="0"/>
              <a:t>grupę </a:t>
            </a:r>
            <a:r>
              <a:rPr lang="pl-PL" b="1" dirty="0" smtClean="0"/>
              <a:t>lub grupy pracowników </a:t>
            </a:r>
            <a:r>
              <a:rPr lang="pl-PL" dirty="0" smtClean="0"/>
              <a:t>objętych kontrolą trzeźwości </a:t>
            </a:r>
          </a:p>
          <a:p>
            <a:r>
              <a:rPr lang="pl-PL" b="1" dirty="0" smtClean="0"/>
              <a:t>sposób </a:t>
            </a:r>
            <a:r>
              <a:rPr lang="pl-PL" dirty="0" smtClean="0"/>
              <a:t>przeprowadzania kontroli trzeźwości, w tym rodzaj urządzenia wykorzystywanego do kontroli, </a:t>
            </a:r>
            <a:endParaRPr lang="pl-PL" dirty="0" smtClean="0"/>
          </a:p>
          <a:p>
            <a:r>
              <a:rPr lang="pl-PL" b="1" dirty="0" smtClean="0"/>
              <a:t>czas </a:t>
            </a:r>
            <a:r>
              <a:rPr lang="pl-PL" b="1" dirty="0" smtClean="0"/>
              <a:t>i </a:t>
            </a:r>
            <a:r>
              <a:rPr lang="pl-PL" b="1" dirty="0" smtClean="0"/>
              <a:t>częstotliwość </a:t>
            </a:r>
            <a:r>
              <a:rPr lang="pl-PL" dirty="0" smtClean="0"/>
              <a:t>jej </a:t>
            </a:r>
            <a:r>
              <a:rPr lang="pl-PL" dirty="0" smtClean="0"/>
              <a:t>przeprowadzania.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Wynik kontroli trzeźwości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 smtClean="0"/>
              <a:t>Badanie trzeźwości polega na stwierdzeniu:</a:t>
            </a:r>
          </a:p>
          <a:p>
            <a:pPr algn="just"/>
            <a:r>
              <a:rPr lang="pl-PL" b="1" dirty="0" smtClean="0"/>
              <a:t> </a:t>
            </a:r>
            <a:r>
              <a:rPr lang="pl-PL" b="1" dirty="0" smtClean="0"/>
              <a:t>braku obecności alkoholu </a:t>
            </a:r>
            <a:r>
              <a:rPr lang="pl-PL" dirty="0" smtClean="0"/>
              <a:t>w organizmie pracownika albo obecności alkoholu wskazującej na stan po użyciu alkoholu albo stan nietrzeźwości w rozumieniu art. 46 ust. 2 albo 3 ustawy z dnia 26 października 1982 r. o wychowaniu w trzeźwości i przeciwdziałaniu </a:t>
            </a:r>
            <a:r>
              <a:rPr lang="pl-PL" dirty="0" smtClean="0"/>
              <a:t>alkoholizmowi. Za </a:t>
            </a:r>
            <a:r>
              <a:rPr lang="pl-PL" dirty="0" smtClean="0"/>
              <a:t>równoznaczne ze stwierdzeniem braku obecności alkoholu w organizmie pracownika uznaje się przypadki, w których zawartość alkoholu </a:t>
            </a:r>
            <a:r>
              <a:rPr lang="pl-PL" b="1" dirty="0" smtClean="0"/>
              <a:t>nie osiąga lub nie prowadzi do osiągnięcia wartości </a:t>
            </a:r>
            <a:r>
              <a:rPr lang="pl-PL" dirty="0" smtClean="0"/>
              <a:t>właściwych dla stanu po użyciu </a:t>
            </a:r>
            <a:r>
              <a:rPr lang="pl-PL" dirty="0" smtClean="0"/>
              <a:t>alkoholu.</a:t>
            </a:r>
          </a:p>
          <a:p>
            <a:pPr algn="just"/>
            <a:r>
              <a:rPr lang="pl-PL" b="1" dirty="0" smtClean="0"/>
              <a:t>o</a:t>
            </a:r>
            <a:r>
              <a:rPr lang="pl-PL" b="1" dirty="0" smtClean="0"/>
              <a:t>becności alkoholu </a:t>
            </a:r>
            <a:r>
              <a:rPr lang="pl-PL" dirty="0" smtClean="0"/>
              <a:t>wskazującej na stan po użyciu alkoholu albo stan nietrzeźwości w rozumieniu odpowiednio art. 46 ust. 2 albo 3 w/</a:t>
            </a:r>
            <a:r>
              <a:rPr lang="pl-PL" dirty="0" err="1" smtClean="0"/>
              <a:t>w</a:t>
            </a:r>
            <a:r>
              <a:rPr lang="pl-PL" dirty="0" smtClean="0"/>
              <a:t> ustawy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Art. 46 ust. 2 i 3 ustawy o wychowaniu 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/>
              <a:t>Ust. 2. </a:t>
            </a:r>
            <a:r>
              <a:rPr lang="pl-PL" b="1" dirty="0" smtClean="0"/>
              <a:t>Stan </a:t>
            </a:r>
            <a:r>
              <a:rPr lang="pl-PL" b="1" dirty="0" smtClean="0"/>
              <a:t>po użyciu alkoholu zachodzi</a:t>
            </a:r>
            <a:r>
              <a:rPr lang="pl-PL" dirty="0" smtClean="0"/>
              <a:t>, gdy zawartość alkoholu w organizmie wynosi lub prowadzi </a:t>
            </a:r>
            <a:r>
              <a:rPr lang="pl-PL" dirty="0" smtClean="0"/>
              <a:t>do:</a:t>
            </a:r>
          </a:p>
          <a:p>
            <a:pPr>
              <a:buNone/>
            </a:pPr>
            <a:r>
              <a:rPr lang="pl-PL" dirty="0" smtClean="0"/>
              <a:t>1) stężenia </a:t>
            </a:r>
            <a:r>
              <a:rPr lang="pl-PL" dirty="0" smtClean="0"/>
              <a:t>we krwi od 0,2‰ do 0,5‰ alkoholu albo</a:t>
            </a:r>
          </a:p>
          <a:p>
            <a:pPr>
              <a:buNone/>
            </a:pPr>
            <a:r>
              <a:rPr lang="pl-PL" dirty="0" smtClean="0"/>
              <a:t>2) obecności </a:t>
            </a:r>
            <a:r>
              <a:rPr lang="pl-PL" dirty="0" smtClean="0"/>
              <a:t>w wydychanym powietrzu od 0,1 mg do 0,25 mg alkoholu w 1 dm</a:t>
            </a:r>
            <a:r>
              <a:rPr lang="pl-PL" baseline="30000" dirty="0" smtClean="0"/>
              <a:t>3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Ust. 3. </a:t>
            </a:r>
            <a:r>
              <a:rPr lang="pl-PL" b="1" dirty="0" smtClean="0"/>
              <a:t>Stan </a:t>
            </a:r>
            <a:r>
              <a:rPr lang="pl-PL" b="1" dirty="0" smtClean="0"/>
              <a:t>nietrzeźwości zachodzi</a:t>
            </a:r>
            <a:r>
              <a:rPr lang="pl-PL" dirty="0" smtClean="0"/>
              <a:t>, gdy zawartość alkoholu w organizmie wynosi lub prowadzi do</a:t>
            </a:r>
            <a:r>
              <a:rPr lang="pl-PL" dirty="0" smtClean="0"/>
              <a:t>:</a:t>
            </a:r>
          </a:p>
          <a:p>
            <a:pPr>
              <a:buNone/>
            </a:pPr>
            <a:r>
              <a:rPr lang="pl-PL" dirty="0" smtClean="0"/>
              <a:t>1) stężenia </a:t>
            </a:r>
            <a:r>
              <a:rPr lang="pl-PL" dirty="0" smtClean="0"/>
              <a:t>we krwi powyżej 0,5‰ alkoholu albo</a:t>
            </a:r>
          </a:p>
          <a:p>
            <a:pPr>
              <a:buNone/>
            </a:pPr>
            <a:r>
              <a:rPr lang="pl-PL" dirty="0" smtClean="0"/>
              <a:t>2) obecności </a:t>
            </a:r>
            <a:r>
              <a:rPr lang="pl-PL" dirty="0" smtClean="0"/>
              <a:t>w wydychanym powietrzu powyżej 0,25 mg alkoholu w 1 dm</a:t>
            </a:r>
            <a:r>
              <a:rPr lang="pl-PL" baseline="30000" dirty="0" smtClean="0"/>
              <a:t>3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 smtClean="0"/>
              <a:t>Niedopuszczenie do pracy (art</a:t>
            </a:r>
            <a:r>
              <a:rPr lang="pl-PL" b="1" dirty="0" smtClean="0"/>
              <a:t>. 22</a:t>
            </a:r>
            <a:r>
              <a:rPr lang="pl-PL" b="1" baseline="30000" dirty="0" smtClean="0"/>
              <a:t>1d</a:t>
            </a:r>
            <a:r>
              <a:rPr lang="pl-PL" b="1" dirty="0" smtClean="0"/>
              <a:t> </a:t>
            </a:r>
            <a:r>
              <a:rPr lang="pl-PL" b="1" dirty="0" smtClean="0"/>
              <a:t>§ 1 </a:t>
            </a:r>
            <a:r>
              <a:rPr lang="pl-PL" b="1" dirty="0" err="1" smtClean="0"/>
              <a:t>k.p</a:t>
            </a:r>
            <a:r>
              <a:rPr lang="pl-PL" b="1" dirty="0" smtClean="0"/>
              <a:t>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P</a:t>
            </a:r>
            <a:r>
              <a:rPr lang="pl-PL" dirty="0" smtClean="0"/>
              <a:t>racodawca </a:t>
            </a:r>
            <a:r>
              <a:rPr lang="pl-PL" dirty="0" smtClean="0"/>
              <a:t>nie dopuszcza pracownika do pracy, jeżeli kontrola trzeźwości wykaże </a:t>
            </a:r>
            <a:r>
              <a:rPr lang="pl-PL" b="1" dirty="0" smtClean="0"/>
              <a:t>obecność alkoholu w organizmie pracownika wskazującą na stan po użyciu alkoholu albo stan nietrzeźwości </a:t>
            </a:r>
            <a:r>
              <a:rPr lang="pl-PL" dirty="0" smtClean="0"/>
              <a:t>w rozumieniu art. 46 ust. 2 albo 3 ustawy z dnia 26 października 1982 r. o wychowaniu w trzeźwości i przeciwdziałaniu alkoholizmowi albo zachodzi uzasadnione podejrzenie, że pracownik stawił się do pracy w stanie po użyciu alkoholu albo w stanie nietrzeźwości lub spożywał alkohol w czasie pracy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Ustawodawca </a:t>
            </a:r>
            <a:r>
              <a:rPr lang="pl-PL" b="1" dirty="0" smtClean="0"/>
              <a:t>nie przewidział </a:t>
            </a:r>
            <a:r>
              <a:rPr lang="pl-PL" dirty="0" smtClean="0"/>
              <a:t>możliwości niedopuszczenia pracownika do pracy, w których organizmie stężenie alkoholu jest niższe niż 0,2% we krwi lub 0,1 mg w 1 dm</a:t>
            </a:r>
            <a:r>
              <a:rPr lang="pl-PL" baseline="30000" dirty="0" smtClean="0"/>
              <a:t>3</a:t>
            </a:r>
            <a:r>
              <a:rPr lang="pl-PL" dirty="0" smtClean="0"/>
              <a:t> w wydychanym powietrzu.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1331</Words>
  <Application>Microsoft Office PowerPoint</Application>
  <PresentationFormat>Niestandardowy</PresentationFormat>
  <Paragraphs>73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Nowe przepisy o kontroli trzeźwości pracowników</vt:lpstr>
      <vt:lpstr>Tryby kontroli trzeźwości w k.p.</vt:lpstr>
      <vt:lpstr>Przesłanki prewencyjnej kontroli trzeźwości art. 221c k.p.</vt:lpstr>
      <vt:lpstr>Sposób przeprowadzania kontroli trzeźwości </vt:lpstr>
      <vt:lpstr>Wprowadzanie kontroli trzeźwości u pracodawcy art. 221c § 10-11 k.p.</vt:lpstr>
      <vt:lpstr>W tych aktach wprowadza się:</vt:lpstr>
      <vt:lpstr>Wynik kontroli trzeźwości</vt:lpstr>
      <vt:lpstr>Art. 46 ust. 2 i 3 ustawy o wychowaniu …</vt:lpstr>
      <vt:lpstr>Niedopuszczenie do pracy (art. 221d § 1 k.p.)</vt:lpstr>
      <vt:lpstr>Usprawiedliwiona nieobecność w pracy art. 221d § 8 i art. 221f k.p.</vt:lpstr>
      <vt:lpstr>Badanie przez organ porządku publicznego art. 221d § 3 i 4 k.p.</vt:lpstr>
      <vt:lpstr>Organ zleca badanie krwi przeprowadzenie badania, jeżeli:</vt:lpstr>
      <vt:lpstr>Badanie krwi (221d §7 k.p.) lub moczu (221e k.p.)</vt:lpstr>
      <vt:lpstr>Informacja o wyniku badania przeprowadzonego przez organ porządku publicznego art. 221d § 10 k.p. lub art. 221f § 2-5 k.p.</vt:lpstr>
      <vt:lpstr>Kontrola stanu trzeźwości w przypadku pracowników nieobjętych kontrolą prewencyjną</vt:lpstr>
      <vt:lpstr>Przetwarzanie informacji o przeprowadzonej kontroli (art. 221c § 6 i 7 i art. 221e § 2 k.p.)</vt:lpstr>
      <vt:lpstr>Kontrola trzeźwości osób niebędących pracownikami (art. 221h  k.p.)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Jażdżewski</dc:creator>
  <cp:lastModifiedBy>Ania</cp:lastModifiedBy>
  <cp:revision>5</cp:revision>
  <dcterms:created xsi:type="dcterms:W3CDTF">2022-11-30T07:00:57Z</dcterms:created>
  <dcterms:modified xsi:type="dcterms:W3CDTF">2023-03-08T16:39:15Z</dcterms:modified>
</cp:coreProperties>
</file>